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4" r:id="rId4"/>
    <p:sldId id="282" r:id="rId5"/>
    <p:sldId id="279" r:id="rId6"/>
    <p:sldId id="283" r:id="rId7"/>
    <p:sldId id="288" r:id="rId8"/>
    <p:sldId id="290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BDBFB9"/>
    <a:srgbClr val="8FD1B5"/>
    <a:srgbClr val="99BACC"/>
    <a:srgbClr val="F8FAF4"/>
    <a:srgbClr val="F4F7F3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64" autoAdjust="0"/>
    <p:restoredTop sz="94660" autoAdjust="0"/>
  </p:normalViewPr>
  <p:slideViewPr>
    <p:cSldViewPr>
      <p:cViewPr>
        <p:scale>
          <a:sx n="100" d="100"/>
          <a:sy n="100" d="100"/>
        </p:scale>
        <p:origin x="-28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5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76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8" name="Group 165"/>
            <p:cNvGrpSpPr>
              <a:grpSpLocks/>
            </p:cNvGrpSpPr>
            <p:nvPr userDrawn="1"/>
          </p:nvGrpSpPr>
          <p:grpSpPr bwMode="auto">
            <a:xfrm>
              <a:off x="0" y="13"/>
              <a:ext cx="5760" cy="699"/>
              <a:chOff x="235" y="2750"/>
              <a:chExt cx="5241" cy="699"/>
            </a:xfrm>
          </p:grpSpPr>
          <p:sp>
            <p:nvSpPr>
              <p:cNvPr id="4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9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2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53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55" name="Picture 182" descr="figure07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183" descr="figure07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184" descr="figure07_o copy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5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35BEF75-ABCE-4AEB-A15B-D8B1DDC9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D885-16D2-4CB8-80EE-B3A22864F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021AB-9FB5-4462-845C-43D04A22C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5DD3-D5B6-4208-BF9C-2286A1D6D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A855-D9A3-47F9-9F6A-1D9A1E850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C11C6-16E5-4570-A686-119180E5B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3F421-59F4-4991-A350-DD51FE2E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5B213-AE0E-404B-AC73-89DD2D872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9179B-E68C-4D1F-AEE5-AEFC5BC2B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208C2-9631-444C-95E4-762C763F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F1F3F-D488-45E2-80A5-45F8814EE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2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98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57" name="Picture 69" descr="figure07_o copy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70" descr="figure07_b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71" descr="figure07_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0C0AF3-7508-4954-8F7B-5CD6F2A55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0" y="5072063"/>
            <a:ext cx="5472113" cy="1595437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</a:rPr>
              <a:t>Выполнила обучающаяся </a:t>
            </a:r>
            <a:r>
              <a:rPr lang="en-US" smtClean="0">
                <a:solidFill>
                  <a:schemeClr val="tx1"/>
                </a:solidFill>
              </a:rPr>
              <a:t>9</a:t>
            </a:r>
            <a:r>
              <a:rPr lang="ru-RU" smtClean="0">
                <a:solidFill>
                  <a:schemeClr val="tx1"/>
                </a:solidFill>
              </a:rPr>
              <a:t>класса </a:t>
            </a:r>
            <a:endParaRPr lang="en-US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ru-RU" smtClean="0">
                <a:solidFill>
                  <a:schemeClr val="tx1"/>
                </a:solidFill>
              </a:rPr>
              <a:t>Виноградова Алина  </a:t>
            </a:r>
          </a:p>
          <a:p>
            <a:pPr algn="ctr" eaLnBrk="1" hangingPunct="1"/>
            <a:endParaRPr lang="ru-RU" sz="2800" smtClean="0">
              <a:solidFill>
                <a:schemeClr val="tx1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000250"/>
            <a:ext cx="8143875" cy="21494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 smtClean="0"/>
              <a:t> </a:t>
            </a:r>
            <a:r>
              <a:rPr lang="ru-RU" sz="4800" dirty="0" smtClean="0"/>
              <a:t>Оценка теплопотерь газовой котельной </a:t>
            </a:r>
            <a:br>
              <a:rPr lang="ru-RU" sz="4800" dirty="0" smtClean="0"/>
            </a:br>
            <a:r>
              <a:rPr lang="ru-RU" sz="4800" dirty="0" smtClean="0"/>
              <a:t>д. Ананьино</a:t>
            </a:r>
            <a:br>
              <a:rPr lang="ru-RU" sz="4800" dirty="0" smtClean="0"/>
            </a:br>
            <a:r>
              <a:rPr lang="ru-RU" sz="4800" dirty="0" smtClean="0"/>
              <a:t>  </a:t>
            </a: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7715250" y="142875"/>
            <a:ext cx="1285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FF"/>
                </a:solidFill>
              </a:rPr>
              <a:t>18</a:t>
            </a:r>
            <a:r>
              <a:rPr lang="en-US" sz="2800" b="1">
                <a:solidFill>
                  <a:srgbClr val="FFFFFF"/>
                </a:solidFill>
              </a:rPr>
              <a:t>K</a:t>
            </a:r>
            <a:r>
              <a:rPr lang="ru-RU" sz="2800" b="1">
                <a:solidFill>
                  <a:srgbClr val="FFFFFF"/>
                </a:solidFill>
              </a:rPr>
              <a:t>42</a:t>
            </a:r>
            <a:endParaRPr lang="ru-RU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209550"/>
            <a:ext cx="8985250" cy="563563"/>
          </a:xfrm>
        </p:spPr>
        <p:txBody>
          <a:bodyPr/>
          <a:lstStyle/>
          <a:p>
            <a:r>
              <a:rPr lang="ru-RU" sz="2800" smtClean="0">
                <a:latin typeface="Arial" charset="0"/>
              </a:rPr>
              <a:t>Перспективы работы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428750"/>
            <a:ext cx="6858000" cy="4833938"/>
          </a:xfrm>
        </p:spPr>
        <p:txBody>
          <a:bodyPr/>
          <a:lstStyle/>
          <a:p>
            <a:pPr algn="just"/>
            <a:r>
              <a:rPr lang="ru-RU" smtClean="0">
                <a:latin typeface="Arial" charset="0"/>
              </a:rPr>
              <a:t> </a:t>
            </a:r>
            <a:r>
              <a:rPr lang="ru-RU" sz="2400" smtClean="0">
                <a:latin typeface="Arial" charset="0"/>
              </a:rPr>
              <a:t>Познакомить учеников школы с    результатами исследований;</a:t>
            </a:r>
          </a:p>
          <a:p>
            <a:pPr algn="just"/>
            <a:r>
              <a:rPr lang="ru-RU" sz="2400" smtClean="0">
                <a:latin typeface="Arial" charset="0"/>
              </a:rPr>
              <a:t> Провести конкурс на лучшее утепление класса ;</a:t>
            </a:r>
          </a:p>
          <a:p>
            <a:pPr algn="just"/>
            <a:r>
              <a:rPr lang="ru-RU" sz="2400" smtClean="0">
                <a:latin typeface="Arial" charset="0"/>
              </a:rPr>
              <a:t> Подготовить буклет о необходимости сохранения тепла;</a:t>
            </a:r>
          </a:p>
          <a:p>
            <a:pPr algn="just"/>
            <a:r>
              <a:rPr lang="ru-RU" sz="2400" smtClean="0">
                <a:latin typeface="Arial" charset="0"/>
              </a:rPr>
              <a:t> Довести результаты исследований до МУП ЖКХ «Заволжье».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 eaLnBrk="1" hangingPunct="1"/>
            <a:r>
              <a:rPr lang="ru-RU" sz="2800" smtClean="0"/>
              <a:t>Здания  котельной</a:t>
            </a:r>
          </a:p>
        </p:txBody>
      </p:sp>
      <p:sp>
        <p:nvSpPr>
          <p:cNvPr id="5124" name="Текст 4"/>
          <p:cNvSpPr>
            <a:spLocks noGrp="1"/>
          </p:cNvSpPr>
          <p:nvPr>
            <p:ph type="body" idx="1"/>
          </p:nvPr>
        </p:nvSpPr>
        <p:spPr>
          <a:xfrm>
            <a:off x="142875" y="1214438"/>
            <a:ext cx="4354513" cy="785812"/>
          </a:xfrm>
        </p:spPr>
        <p:txBody>
          <a:bodyPr/>
          <a:lstStyle/>
          <a:p>
            <a:pPr algn="ctr"/>
            <a:r>
              <a:rPr lang="ru-RU" smtClean="0"/>
              <a:t>Здание первой котельной</a:t>
            </a:r>
          </a:p>
        </p:txBody>
      </p:sp>
      <p:sp>
        <p:nvSpPr>
          <p:cNvPr id="5125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6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85875"/>
            <a:ext cx="4356100" cy="714375"/>
          </a:xfrm>
        </p:spPr>
        <p:txBody>
          <a:bodyPr/>
          <a:lstStyle/>
          <a:p>
            <a:pPr algn="ctr"/>
            <a:r>
              <a:rPr lang="ru-RU" smtClean="0"/>
              <a:t>Здание современной котельной</a:t>
            </a:r>
          </a:p>
        </p:txBody>
      </p:sp>
      <p:pic>
        <p:nvPicPr>
          <p:cNvPr id="5127" name="Picture 5" descr="C:\Users\user\Desktop\фотки в работу по котельной\SAM_04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2071688"/>
            <a:ext cx="44005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5" descr="SDC1135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708525" y="2071688"/>
            <a:ext cx="4221163" cy="4364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/>
          <a:lstStyle/>
          <a:p>
            <a:r>
              <a:rPr lang="ru-RU" smtClean="0"/>
              <a:t>Оборудование котельной</a:t>
            </a:r>
          </a:p>
        </p:txBody>
      </p:sp>
      <p:sp>
        <p:nvSpPr>
          <p:cNvPr id="6147" name="Текст 10"/>
          <p:cNvSpPr>
            <a:spLocks noGrp="1"/>
          </p:cNvSpPr>
          <p:nvPr>
            <p:ph type="body" idx="1"/>
          </p:nvPr>
        </p:nvSpPr>
        <p:spPr>
          <a:xfrm>
            <a:off x="357188" y="1143000"/>
            <a:ext cx="4071937" cy="500063"/>
          </a:xfrm>
        </p:spPr>
        <p:txBody>
          <a:bodyPr/>
          <a:lstStyle/>
          <a:p>
            <a:r>
              <a:rPr lang="ru-RU" smtClean="0"/>
              <a:t>Деаэратор ДА – 15\4</a:t>
            </a:r>
          </a:p>
        </p:txBody>
      </p:sp>
      <p:sp>
        <p:nvSpPr>
          <p:cNvPr id="6148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9" name="Текст 12"/>
          <p:cNvSpPr>
            <a:spLocks noGrp="1"/>
          </p:cNvSpPr>
          <p:nvPr>
            <p:ph type="body" sz="quarter" idx="3"/>
          </p:nvPr>
        </p:nvSpPr>
        <p:spPr>
          <a:xfrm>
            <a:off x="4645025" y="1000125"/>
            <a:ext cx="4041775" cy="642938"/>
          </a:xfrm>
        </p:spPr>
        <p:txBody>
          <a:bodyPr/>
          <a:lstStyle/>
          <a:p>
            <a:pPr algn="ctr"/>
            <a:r>
              <a:rPr lang="ru-RU" smtClean="0"/>
              <a:t>Насосы</a:t>
            </a:r>
          </a:p>
        </p:txBody>
      </p:sp>
      <p:sp>
        <p:nvSpPr>
          <p:cNvPr id="6150" name="Содержимое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6151" name="Picture 2" descr="SAM_043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857375"/>
            <a:ext cx="41433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Диаэратор ДА </a:t>
            </a:r>
            <a:r>
              <a:rPr lang="ru-RU" sz="14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15\4</a:t>
            </a:r>
            <a:endParaRPr lang="ru-RU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Диаэратор ДА </a:t>
            </a:r>
            <a:r>
              <a:rPr lang="ru-RU" sz="14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15\4</a:t>
            </a:r>
            <a:endParaRPr lang="ru-RU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Диаэратор ДА </a:t>
            </a:r>
            <a:r>
              <a:rPr lang="ru-RU" sz="14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15\4</a:t>
            </a:r>
            <a:endParaRPr lang="ru-RU"/>
          </a:p>
        </p:txBody>
      </p:sp>
      <p:sp>
        <p:nvSpPr>
          <p:cNvPr id="61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400" b="1">
                <a:latin typeface="Times New Roman" pitchFamily="18" charset="0"/>
                <a:cs typeface="Times New Roman" pitchFamily="18" charset="0"/>
              </a:rPr>
              <a:t>Диаэратор ДА </a:t>
            </a:r>
            <a:r>
              <a:rPr lang="ru-RU" sz="1400" b="1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15\4</a:t>
            </a:r>
            <a:endParaRPr lang="ru-RU"/>
          </a:p>
        </p:txBody>
      </p:sp>
      <p:pic>
        <p:nvPicPr>
          <p:cNvPr id="6156" name="Picture 5" descr="SAM_04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5" y="1857375"/>
            <a:ext cx="4572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388350" cy="752475"/>
          </a:xfrm>
        </p:spPr>
        <p:txBody>
          <a:bodyPr/>
          <a:lstStyle/>
          <a:p>
            <a:pPr eaLnBrk="1" hangingPunct="1"/>
            <a:r>
              <a:rPr lang="ru-RU" sz="2800" smtClean="0"/>
              <a:t>Схема отопительной системы</a:t>
            </a:r>
          </a:p>
        </p:txBody>
      </p:sp>
      <p:pic>
        <p:nvPicPr>
          <p:cNvPr id="7172" name="Picture 5" descr="план работы по физик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484313"/>
            <a:ext cx="88582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740650" cy="752475"/>
          </a:xfrm>
        </p:spPr>
        <p:txBody>
          <a:bodyPr/>
          <a:lstStyle/>
          <a:p>
            <a:pPr eaLnBrk="1" hangingPunct="1"/>
            <a:r>
              <a:rPr lang="ru-RU" sz="2800" smtClean="0"/>
              <a:t>Нарушения теплоизоляции</a:t>
            </a:r>
          </a:p>
        </p:txBody>
      </p:sp>
      <p:pic>
        <p:nvPicPr>
          <p:cNvPr id="8196" name="Picture 5" descr="IMG_578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1268413"/>
            <a:ext cx="69215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475"/>
          </a:xfrm>
        </p:spPr>
        <p:txBody>
          <a:bodyPr/>
          <a:lstStyle/>
          <a:p>
            <a:pPr eaLnBrk="1" hangingPunct="1"/>
            <a:r>
              <a:rPr lang="ru-RU" sz="2800" smtClean="0"/>
              <a:t>Дома частного сектора</a:t>
            </a:r>
          </a:p>
        </p:txBody>
      </p:sp>
      <p:pic>
        <p:nvPicPr>
          <p:cNvPr id="9220" name="Picture 5" descr="IMG_579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1196975"/>
            <a:ext cx="692308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388350" cy="752475"/>
          </a:xfrm>
        </p:spPr>
        <p:txBody>
          <a:bodyPr/>
          <a:lstStyle/>
          <a:p>
            <a:pPr eaLnBrk="1" hangingPunct="1"/>
            <a:r>
              <a:rPr lang="ru-RU" sz="2800" smtClean="0"/>
              <a:t>Схема отопительной системы</a:t>
            </a:r>
          </a:p>
        </p:txBody>
      </p:sp>
      <p:pic>
        <p:nvPicPr>
          <p:cNvPr id="10244" name="Picture 5" descr="план работы по физик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4313"/>
            <a:ext cx="91440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3113"/>
          </a:xfrm>
        </p:spPr>
        <p:txBody>
          <a:bodyPr/>
          <a:lstStyle/>
          <a:p>
            <a:r>
              <a:rPr lang="ru-RU" smtClean="0"/>
              <a:t>           График изменения температур</a:t>
            </a:r>
          </a:p>
        </p:txBody>
      </p:sp>
      <p:graphicFrame>
        <p:nvGraphicFramePr>
          <p:cNvPr id="1026" name="Диаграмма 7"/>
          <p:cNvGraphicFramePr>
            <a:graphicFrameLocks/>
          </p:cNvGraphicFramePr>
          <p:nvPr/>
        </p:nvGraphicFramePr>
        <p:xfrm>
          <a:off x="-50800" y="1362075"/>
          <a:ext cx="9245600" cy="5546725"/>
        </p:xfrm>
        <a:graphic>
          <a:graphicData uri="http://schemas.openxmlformats.org/presentationml/2006/ole">
            <p:oleObj spid="_x0000_s1026" r:id="rId3" imgW="9242337" imgH="554784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32138" y="209550"/>
            <a:ext cx="5745162" cy="563563"/>
          </a:xfrm>
        </p:spPr>
        <p:txBody>
          <a:bodyPr/>
          <a:lstStyle/>
          <a:p>
            <a:pPr algn="l"/>
            <a:r>
              <a:rPr lang="ru-RU" sz="3600" smtClean="0">
                <a:latin typeface="Arial" charset="0"/>
              </a:rPr>
              <a:t>Выводы: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857375"/>
            <a:ext cx="7000875" cy="3571875"/>
          </a:xfrm>
        </p:spPr>
        <p:txBody>
          <a:bodyPr/>
          <a:lstStyle/>
          <a:p>
            <a:pPr algn="just"/>
            <a:r>
              <a:rPr lang="ru-RU" sz="2400" smtClean="0">
                <a:latin typeface="Arial" charset="0"/>
              </a:rPr>
              <a:t>Около 40%труб отопительной системы находится на поверхности земли;</a:t>
            </a:r>
          </a:p>
          <a:p>
            <a:pPr algn="just"/>
            <a:r>
              <a:rPr lang="ru-RU" sz="2400" smtClean="0">
                <a:latin typeface="Arial" charset="0"/>
              </a:rPr>
              <a:t>Многослойность изоляции нарушена;</a:t>
            </a:r>
          </a:p>
          <a:p>
            <a:pPr algn="just"/>
            <a:r>
              <a:rPr lang="ru-RU" sz="2400" smtClean="0">
                <a:latin typeface="Arial" charset="0"/>
              </a:rPr>
              <a:t>Места врезки  в дома не утеплены;</a:t>
            </a:r>
          </a:p>
          <a:p>
            <a:pPr algn="just"/>
            <a:r>
              <a:rPr lang="ru-RU" sz="2400" smtClean="0">
                <a:latin typeface="Arial" charset="0"/>
              </a:rPr>
              <a:t>Теплотрасса имеет большую протяженность;</a:t>
            </a:r>
          </a:p>
          <a:p>
            <a:pPr algn="just"/>
            <a:r>
              <a:rPr lang="ru-RU" sz="2400" smtClean="0">
                <a:latin typeface="Arial" charset="0"/>
              </a:rPr>
              <a:t>Утепление окон отсутствует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р 3D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127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Verdana</vt:lpstr>
      <vt:lpstr>Wingdings</vt:lpstr>
      <vt:lpstr>Calibri</vt:lpstr>
      <vt:lpstr>Times New Roman</vt:lpstr>
      <vt:lpstr>Мир 3D</vt:lpstr>
      <vt:lpstr>Диаграмма Microsoft Office Excel</vt:lpstr>
      <vt:lpstr> Оценка теплопотерь газовой котельной  д. Ананьино   </vt:lpstr>
      <vt:lpstr>Здания  котельной</vt:lpstr>
      <vt:lpstr>Оборудование котельной</vt:lpstr>
      <vt:lpstr>Схема отопительной системы</vt:lpstr>
      <vt:lpstr>Нарушения теплоизоляции</vt:lpstr>
      <vt:lpstr>Дома частного сектора</vt:lpstr>
      <vt:lpstr>Схема отопительной системы</vt:lpstr>
      <vt:lpstr>           График изменения температур</vt:lpstr>
      <vt:lpstr>Выводы:</vt:lpstr>
      <vt:lpstr>Перспективы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бвц</cp:lastModifiedBy>
  <cp:revision>38</cp:revision>
  <dcterms:created xsi:type="dcterms:W3CDTF">2012-02-14T09:43:03Z</dcterms:created>
  <dcterms:modified xsi:type="dcterms:W3CDTF">2018-12-07T07:58:34Z</dcterms:modified>
</cp:coreProperties>
</file>